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71" r:id="rId3"/>
    <p:sldId id="335" r:id="rId4"/>
    <p:sldId id="336" r:id="rId5"/>
    <p:sldId id="337" r:id="rId6"/>
    <p:sldId id="338" r:id="rId7"/>
    <p:sldId id="365" r:id="rId8"/>
    <p:sldId id="339" r:id="rId9"/>
    <p:sldId id="366" r:id="rId10"/>
    <p:sldId id="342" r:id="rId11"/>
    <p:sldId id="367" r:id="rId12"/>
    <p:sldId id="343" r:id="rId13"/>
    <p:sldId id="349" r:id="rId14"/>
    <p:sldId id="350" r:id="rId15"/>
    <p:sldId id="347" r:id="rId16"/>
    <p:sldId id="344" r:id="rId17"/>
    <p:sldId id="378" r:id="rId18"/>
    <p:sldId id="351" r:id="rId19"/>
    <p:sldId id="377" r:id="rId20"/>
    <p:sldId id="345" r:id="rId21"/>
    <p:sldId id="352" r:id="rId22"/>
    <p:sldId id="353" r:id="rId23"/>
    <p:sldId id="354" r:id="rId24"/>
    <p:sldId id="340" r:id="rId25"/>
    <p:sldId id="357" r:id="rId26"/>
    <p:sldId id="364" r:id="rId27"/>
    <p:sldId id="359" r:id="rId28"/>
    <p:sldId id="362" r:id="rId29"/>
    <p:sldId id="363" r:id="rId30"/>
    <p:sldId id="360" r:id="rId31"/>
    <p:sldId id="361" r:id="rId32"/>
    <p:sldId id="341" r:id="rId33"/>
    <p:sldId id="290" r:id="rId34"/>
    <p:sldId id="376" r:id="rId35"/>
    <p:sldId id="291" r:id="rId36"/>
    <p:sldId id="308" r:id="rId37"/>
    <p:sldId id="375" r:id="rId38"/>
    <p:sldId id="309" r:id="rId39"/>
    <p:sldId id="310" r:id="rId40"/>
    <p:sldId id="311" r:id="rId41"/>
    <p:sldId id="374" r:id="rId42"/>
    <p:sldId id="312" r:id="rId43"/>
    <p:sldId id="313" r:id="rId44"/>
    <p:sldId id="314" r:id="rId45"/>
    <p:sldId id="315" r:id="rId46"/>
    <p:sldId id="316" r:id="rId47"/>
    <p:sldId id="324" r:id="rId48"/>
    <p:sldId id="325" r:id="rId49"/>
    <p:sldId id="373" r:id="rId50"/>
    <p:sldId id="327" r:id="rId51"/>
    <p:sldId id="326" r:id="rId52"/>
    <p:sldId id="328" r:id="rId53"/>
    <p:sldId id="329" r:id="rId54"/>
    <p:sldId id="317" r:id="rId55"/>
    <p:sldId id="372" r:id="rId56"/>
    <p:sldId id="319" r:id="rId57"/>
    <p:sldId id="320" r:id="rId58"/>
    <p:sldId id="321" r:id="rId59"/>
    <p:sldId id="322" r:id="rId60"/>
    <p:sldId id="371" r:id="rId61"/>
    <p:sldId id="330" r:id="rId62"/>
    <p:sldId id="331" r:id="rId63"/>
    <p:sldId id="332" r:id="rId64"/>
    <p:sldId id="370" r:id="rId65"/>
    <p:sldId id="333" r:id="rId66"/>
    <p:sldId id="369" r:id="rId67"/>
    <p:sldId id="334" r:id="rId68"/>
    <p:sldId id="348" r:id="rId69"/>
    <p:sldId id="292" r:id="rId70"/>
    <p:sldId id="302" r:id="rId71"/>
    <p:sldId id="303" r:id="rId72"/>
    <p:sldId id="304" r:id="rId73"/>
    <p:sldId id="368" r:id="rId74"/>
    <p:sldId id="305" r:id="rId75"/>
    <p:sldId id="307" r:id="rId76"/>
    <p:sldId id="306" r:id="rId77"/>
    <p:sldId id="293" r:id="rId78"/>
    <p:sldId id="298" r:id="rId79"/>
    <p:sldId id="299" r:id="rId80"/>
    <p:sldId id="300" r:id="rId81"/>
    <p:sldId id="301" r:id="rId82"/>
    <p:sldId id="295" r:id="rId83"/>
    <p:sldId id="294" r:id="rId84"/>
    <p:sldId id="296" r:id="rId85"/>
    <p:sldId id="297" r:id="rId86"/>
    <p:sldId id="258" r:id="rId8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78997"/>
  </p:normalViewPr>
  <p:slideViewPr>
    <p:cSldViewPr snapToGrid="0" snapToObjects="1">
      <p:cViewPr>
        <p:scale>
          <a:sx n="112" d="100"/>
          <a:sy n="112" d="100"/>
        </p:scale>
        <p:origin x="15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8700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83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41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85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792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950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432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9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78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78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0115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607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84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2145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7346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7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5903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6866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4413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8987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35470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15697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789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85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3963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25004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90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88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266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7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80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执行脚本传入环境变量</a:t>
            </a:r>
            <a:r>
              <a:rPr kumimoji="1" lang="zh-CN" altLang="en-US" dirty="0" smtClean="0">
                <a:sym typeface="Wingdings"/>
              </a:rPr>
              <a:t>根据环境变量切换域名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代码重新打包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900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868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0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024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214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60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37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63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431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092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2907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832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935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27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8787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2900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34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08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0843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93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5103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9939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351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4677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5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363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433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155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95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13748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04504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5449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00828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038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355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5906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802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1314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5139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2039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18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84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4485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2928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1127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14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270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037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4538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3444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7065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71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36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1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371600" y="2914650"/>
            <a:ext cx="6400800" cy="22288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xfrm>
            <a:off x="457198" y="734157"/>
            <a:ext cx="8229602" cy="440934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838324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22312" y="894159"/>
            <a:ext cx="7772401" cy="241101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900112"/>
            <a:ext cx="4038600" cy="38314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457200" y="67270"/>
            <a:ext cx="6831624" cy="43696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04231"/>
            <a:ext cx="4040188" cy="76644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956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mp.weixin.qq.com/debug/wxadoc/dev/api/api-pa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1100" y="952500"/>
            <a:ext cx="17018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跟谁学事业群技术部2017年工作总结"/>
          <p:cNvSpPr txBox="1"/>
          <p:nvPr/>
        </p:nvSpPr>
        <p:spPr>
          <a:xfrm>
            <a:off x="368120" y="2052954"/>
            <a:ext cx="831867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/>
              <a:t> 小程序教程</a:t>
            </a:r>
            <a:endParaRPr dirty="0"/>
          </a:p>
        </p:txBody>
      </p:sp>
      <p:sp>
        <p:nvSpPr>
          <p:cNvPr id="77" name="主讲人：王小二"/>
          <p:cNvSpPr txBox="1"/>
          <p:nvPr/>
        </p:nvSpPr>
        <p:spPr>
          <a:xfrm>
            <a:off x="3185499" y="3320721"/>
            <a:ext cx="30049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聂建辉</a:t>
            </a:r>
            <a:r>
              <a:rPr lang="en-US" altLang="zh-CN" dirty="0" smtClean="0"/>
              <a:t>   2018-03-12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配置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80" y="814039"/>
            <a:ext cx="8285357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配置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457200" y="1092820"/>
            <a:ext cx="8241998" cy="1804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下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json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里面的相关设置</a:t>
            </a:r>
            <a:r>
              <a:rPr kumimoji="1" lang="zh-CN" altLang="en-US" dirty="0"/>
              <a:t>会覆盖</a:t>
            </a:r>
            <a:r>
              <a:rPr kumimoji="1" lang="en-US" altLang="zh-CN" dirty="0" err="1"/>
              <a:t>app.json</a:t>
            </a:r>
            <a:r>
              <a:rPr kumimoji="1" lang="zh-CN" altLang="en-US" dirty="0" smtClean="0"/>
              <a:t>的</a:t>
            </a:r>
            <a:endParaRPr kumimoji="1" lang="en-US" altLang="zh-CN" dirty="0"/>
          </a:p>
          <a:p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  可设置导航栏</a:t>
            </a:r>
            <a:r>
              <a:rPr kumimoji="1" lang="zh-CN" altLang="en-US" dirty="0"/>
              <a:t>背景色 </a:t>
            </a:r>
            <a:r>
              <a:rPr kumimoji="1" lang="zh-CN" altLang="en-US" dirty="0" smtClean="0"/>
              <a:t>、标题</a:t>
            </a:r>
            <a:r>
              <a:rPr kumimoji="1" lang="zh-CN" altLang="en-US" dirty="0"/>
              <a:t>色 </a:t>
            </a:r>
            <a:r>
              <a:rPr kumimoji="1" lang="zh-CN" altLang="en-US" dirty="0" smtClean="0"/>
              <a:t>、 </a:t>
            </a:r>
            <a:r>
              <a:rPr kumimoji="1" lang="zh-CN" altLang="en-US" dirty="0"/>
              <a:t>标题</a:t>
            </a:r>
            <a:r>
              <a:rPr kumimoji="1" lang="zh-CN" altLang="en-US" dirty="0" smtClean="0"/>
              <a:t>内容、  </a:t>
            </a:r>
            <a:r>
              <a:rPr kumimoji="1" lang="zh-CN" altLang="en-US" dirty="0"/>
              <a:t>窗口背景色 </a:t>
            </a:r>
            <a:r>
              <a:rPr kumimoji="1" lang="zh-CN" altLang="en-US" dirty="0" smtClean="0"/>
              <a:t>、下</a:t>
            </a:r>
            <a:r>
              <a:rPr kumimoji="1" lang="zh-CN" altLang="en-US" dirty="0"/>
              <a:t>拉样式 </a:t>
            </a:r>
            <a:r>
              <a:rPr kumimoji="1" lang="zh-CN" altLang="en-US" dirty="0" smtClean="0"/>
              <a:t>、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是否</a:t>
            </a:r>
            <a:r>
              <a:rPr kumimoji="1" lang="zh-CN" altLang="en-US" dirty="0"/>
              <a:t>开启下拉刷新、上拉加载更多等</a:t>
            </a:r>
            <a:endParaRPr kumimoji="1" lang="en-US" altLang="zh-CN" dirty="0"/>
          </a:p>
          <a:p>
            <a:r>
              <a:rPr kumimoji="1" lang="en-US" altLang="zh-CN" dirty="0" err="1" smtClean="0"/>
              <a:t>tabBar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多</a:t>
            </a:r>
            <a:r>
              <a:rPr kumimoji="1" lang="en-US" altLang="zh-CN" dirty="0"/>
              <a:t>tab</a:t>
            </a:r>
            <a:r>
              <a:rPr kumimoji="1" lang="zh-CN" altLang="en-US" dirty="0" smtClean="0"/>
              <a:t>应用时设置该属性</a:t>
            </a: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err="1" smtClean="0">
                <a:sym typeface="Helvetica Neue"/>
              </a:rPr>
              <a:t>networkTimeout</a:t>
            </a:r>
            <a:r>
              <a:rPr lang="en-US" altLang="zh-CN" dirty="0" smtClean="0">
                <a:sym typeface="Helvetica Neue"/>
              </a:rPr>
              <a:t>:</a:t>
            </a:r>
            <a:r>
              <a:rPr lang="zh-CN" altLang="en-US" dirty="0" smtClean="0">
                <a:sym typeface="Helvetica Neue"/>
              </a:rPr>
              <a:t>  设置</a:t>
            </a:r>
            <a:r>
              <a:rPr lang="en-US" altLang="zh-CN" dirty="0" smtClean="0">
                <a:sym typeface="Helvetica Neue"/>
              </a:rPr>
              <a:t>request</a:t>
            </a:r>
            <a:r>
              <a:rPr lang="zh-CN" altLang="en-US" dirty="0" smtClean="0">
                <a:sym typeface="Helvetica Neue"/>
              </a:rPr>
              <a:t>  </a:t>
            </a:r>
            <a:r>
              <a:rPr lang="en-US" altLang="zh-CN" dirty="0" err="1">
                <a:sym typeface="Helvetica Neue"/>
              </a:rPr>
              <a:t>WebSocket</a:t>
            </a:r>
            <a:r>
              <a:rPr lang="en-US" altLang="zh-CN" dirty="0">
                <a:sym typeface="Helvetica Neue"/>
              </a:rPr>
              <a:t> </a:t>
            </a:r>
            <a:r>
              <a:rPr lang="en-US" altLang="zh-CN" dirty="0" err="1" smtClean="0">
                <a:sym typeface="Helvetica Neue"/>
              </a:rPr>
              <a:t>uploadFile</a:t>
            </a:r>
            <a:r>
              <a:rPr lang="en-US" altLang="zh-CN" dirty="0" smtClean="0">
                <a:sym typeface="Helvetica Neue"/>
              </a:rPr>
              <a:t>/</a:t>
            </a:r>
            <a:r>
              <a:rPr lang="en-US" altLang="zh-CN" dirty="0" err="1" smtClean="0">
                <a:sym typeface="Helvetica Neue"/>
              </a:rPr>
              <a:t>downloadFile</a:t>
            </a:r>
            <a:r>
              <a:rPr lang="zh-CN" altLang="en-US" dirty="0" smtClean="0">
                <a:sym typeface="Helvetica Neue"/>
              </a:rPr>
              <a:t>的请求超时</a:t>
            </a:r>
            <a:endParaRPr lang="en-US" altLang="zh-CN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732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逻辑层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5" y="614818"/>
            <a:ext cx="8223250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7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注册</a:t>
            </a:r>
            <a:r>
              <a:rPr lang="en-US" altLang="zh-CN" dirty="0" smtClean="0"/>
              <a:t>App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83" y="614818"/>
            <a:ext cx="585383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8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注册</a:t>
            </a:r>
            <a:r>
              <a:rPr lang="en-US" altLang="zh-CN" dirty="0" smtClean="0"/>
              <a:t>page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007" y="556418"/>
            <a:ext cx="559998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2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生命周期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224" y="657922"/>
            <a:ext cx="2863076" cy="4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2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路由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758283"/>
            <a:ext cx="8800204" cy="41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66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路由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24107" y="1037063"/>
            <a:ext cx="5635515" cy="2180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17999"/>
              </a:lnSpc>
              <a:defRPr/>
            </a:pPr>
            <a:r>
              <a:rPr lang="en-US" altLang="zh-CN" dirty="0" err="1">
                <a:sym typeface="Helvetica Neue"/>
              </a:rPr>
              <a:t>getCurrentPages</a:t>
            </a:r>
            <a:r>
              <a:rPr lang="en-US" altLang="zh-CN" dirty="0">
                <a:sym typeface="Helvetica Neue"/>
              </a:rPr>
              <a:t>()</a:t>
            </a:r>
            <a:r>
              <a:rPr lang="zh-CN" altLang="en-US" dirty="0">
                <a:sym typeface="Helvetica Neue"/>
              </a:rPr>
              <a:t> 获取当前页面栈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Helvetica Neue"/>
              </a:rPr>
              <a:t>一个应用同时只能打开</a:t>
            </a:r>
            <a:r>
              <a:rPr lang="en-US" altLang="zh-CN" dirty="0">
                <a:sym typeface="Helvetica Neue"/>
              </a:rPr>
              <a:t>10</a:t>
            </a:r>
            <a:r>
              <a:rPr lang="zh-CN" altLang="en-US" dirty="0">
                <a:sym typeface="Helvetica Neue"/>
              </a:rPr>
              <a:t>个页面</a:t>
            </a:r>
            <a:endParaRPr lang="en-US" altLang="zh-CN" dirty="0">
              <a:sym typeface="Helvetica Neue"/>
            </a:endParaRPr>
          </a:p>
          <a:p>
            <a:r>
              <a:rPr lang="en-US" altLang="zh-CN" dirty="0" err="1">
                <a:sym typeface="Helvetica Neue"/>
              </a:rPr>
              <a:t>navigateTo</a:t>
            </a:r>
            <a:r>
              <a:rPr lang="en-US" altLang="zh-CN" dirty="0">
                <a:sym typeface="Helvetica Neue"/>
              </a:rPr>
              <a:t>, </a:t>
            </a:r>
            <a:r>
              <a:rPr lang="en-US" altLang="zh-CN" dirty="0" err="1">
                <a:sym typeface="Helvetica Neue"/>
              </a:rPr>
              <a:t>redirectTo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只能打开非 </a:t>
            </a:r>
            <a:r>
              <a:rPr lang="en-US" altLang="zh-CN" dirty="0" err="1">
                <a:sym typeface="Helvetica Neue"/>
              </a:rPr>
              <a:t>tabBar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页面</a:t>
            </a:r>
          </a:p>
          <a:p>
            <a:r>
              <a:rPr lang="en-US" altLang="zh-CN" dirty="0" err="1">
                <a:sym typeface="Helvetica Neue"/>
              </a:rPr>
              <a:t>switchTab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只能打开 </a:t>
            </a:r>
            <a:r>
              <a:rPr lang="en-US" altLang="zh-CN" dirty="0" err="1">
                <a:sym typeface="Helvetica Neue"/>
              </a:rPr>
              <a:t>tabBar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页面</a:t>
            </a:r>
          </a:p>
          <a:p>
            <a:r>
              <a:rPr lang="en-US" altLang="zh-CN" dirty="0" err="1">
                <a:sym typeface="Helvetica Neue"/>
              </a:rPr>
              <a:t>reLaunch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可以打开任意页面</a:t>
            </a: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Helvetica Neue"/>
              </a:rPr>
              <a:t>调用页面路由带的参数可以在目标页面的</a:t>
            </a:r>
            <a:r>
              <a:rPr lang="en-US" altLang="zh-CN" dirty="0" err="1">
                <a:sym typeface="Helvetica Neue"/>
              </a:rPr>
              <a:t>onLoad</a:t>
            </a:r>
            <a:r>
              <a:rPr lang="zh-CN" altLang="en-US" dirty="0">
                <a:sym typeface="Helvetica Neue"/>
              </a:rPr>
              <a:t>中获取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401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场景值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193" y="614818"/>
            <a:ext cx="6365613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4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场景值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579863" y="947854"/>
            <a:ext cx="5738107" cy="1349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ym typeface="Helvetica Neue"/>
              </a:rPr>
              <a:t>基于场景值去写逻辑 比如说：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ym typeface="Helvetica Neue"/>
              </a:rPr>
              <a:t>限制某些页面只有个人分享可见  则可利用场景值做判断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olidFill>
                  <a:srgbClr val="FF0000"/>
                </a:solidFill>
                <a:sym typeface="Helvetica Neue"/>
              </a:rPr>
              <a:t>坑：开发版预览时场景值一直是</a:t>
            </a:r>
            <a:r>
              <a:rPr kumimoji="1" lang="en-US" altLang="zh-CN" dirty="0">
                <a:solidFill>
                  <a:srgbClr val="FF0000"/>
                </a:solidFill>
                <a:sym typeface="Helvetica Neue"/>
              </a:rPr>
              <a:t>1011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47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12" y="650528"/>
            <a:ext cx="867117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03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视图层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759"/>
            <a:ext cx="9144000" cy="43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75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视图层渲染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5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31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template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2590329"/>
            <a:ext cx="9144000" cy="988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" y="772346"/>
            <a:ext cx="9144000" cy="1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47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 smtClean="0"/>
              <a:t>wxs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389" y="556418"/>
            <a:ext cx="6265221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85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432"/>
            <a:ext cx="9144000" cy="4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7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 smtClean="0"/>
              <a:t>button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07256"/>
            <a:ext cx="9144000" cy="2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6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 smtClean="0"/>
              <a:t>button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6419"/>
            <a:ext cx="9144000" cy="41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8381"/>
            <a:ext cx="9144000" cy="32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13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72" y="556418"/>
            <a:ext cx="729545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2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88" y="556468"/>
            <a:ext cx="3146024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6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创建小程序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15" y="556418"/>
            <a:ext cx="7588770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86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</a:t>
            </a:r>
            <a:r>
              <a:rPr lang="en-US" altLang="zh-CN" dirty="0" smtClean="0"/>
              <a:t>scroll-view</a:t>
            </a:r>
            <a:endParaRPr lang="en-US" altLang="zh-CN" dirty="0"/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845166"/>
            <a:ext cx="9144000" cy="8033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92654"/>
            <a:ext cx="9144000" cy="10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91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</a:t>
            </a:r>
            <a:r>
              <a:rPr lang="en-US" altLang="zh-CN" dirty="0" smtClean="0"/>
              <a:t>web-view</a:t>
            </a:r>
            <a:endParaRPr lang="en-US" altLang="zh-CN" dirty="0"/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5259" y="114431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web-view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src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"https://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m.genshuixue.com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/activity/model5/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qimofuxi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&gt;&lt;/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web-view</a:t>
            </a:r>
            <a:r>
              <a:rPr lang="en-US" altLang="zh-CN" dirty="0" smtClean="0">
                <a:solidFill>
                  <a:srgbClr val="808080"/>
                </a:solidFill>
                <a:latin typeface="Menlo" charset="0"/>
              </a:rPr>
              <a:t>&gt;</a:t>
            </a:r>
          </a:p>
          <a:p>
            <a:endParaRPr lang="en-US" altLang="zh-CN" dirty="0">
              <a:solidFill>
                <a:srgbClr val="808080"/>
              </a:solidFill>
              <a:latin typeface="Menlo" charset="0"/>
            </a:endParaRPr>
          </a:p>
          <a:p>
            <a:r>
              <a:rPr kumimoji="1" lang="zh-CN" altLang="en-US" dirty="0"/>
              <a:t>后台配置</a:t>
            </a:r>
            <a:r>
              <a:rPr lang="zh-CN" altLang="en-US" dirty="0">
                <a:sym typeface="Helvetica Neue"/>
              </a:rPr>
              <a:t>业务域名</a:t>
            </a:r>
            <a:endParaRPr lang="en-US" altLang="zh-CN" dirty="0">
              <a:sym typeface="Helvetica Neue"/>
            </a:endParaRPr>
          </a:p>
          <a:p>
            <a:r>
              <a:rPr kumimoji="1" lang="en-US" altLang="zh-CN" dirty="0" err="1">
                <a:sym typeface="Helvetica Neue"/>
              </a:rPr>
              <a:t>js-sdk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zh-CN" altLang="en-US" dirty="0">
                <a:sym typeface="Helvetica Neue"/>
              </a:rPr>
              <a:t>通信</a:t>
            </a:r>
            <a:endParaRPr kumimoji="1" lang="en-US" altLang="zh-CN" dirty="0"/>
          </a:p>
          <a:p>
            <a:endParaRPr lang="en-US" altLang="zh-CN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7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en-US" altLang="zh-CN" dirty="0"/>
              <a:t>API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6418"/>
            <a:ext cx="9144000" cy="43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1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777" y="556419"/>
            <a:ext cx="5399545" cy="4587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5884"/>
            <a:ext cx="3717410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2" y="2298473"/>
            <a:ext cx="3655191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47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2595" y="992459"/>
            <a:ext cx="6403354" cy="3211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/>
              <a:t>包含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  </a:t>
            </a:r>
            <a:r>
              <a:rPr kumimoji="1" lang="en-US" altLang="zh-CN" dirty="0" err="1"/>
              <a:t>json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wxml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wxss</a:t>
            </a:r>
            <a:r>
              <a:rPr kumimoji="1" lang="zh-CN" altLang="en-US" dirty="0"/>
              <a:t>四个</a:t>
            </a:r>
            <a:r>
              <a:rPr kumimoji="1" lang="zh-CN" altLang="en-US" dirty="0" smtClean="0"/>
              <a:t>文件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声明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属性为</a:t>
            </a:r>
            <a:r>
              <a:rPr kumimoji="1" lang="en-US" altLang="zh-CN" dirty="0"/>
              <a:t>true</a:t>
            </a: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引用组件的时候</a:t>
            </a:r>
            <a:r>
              <a:rPr lang="en-US" altLang="zh-CN" dirty="0" err="1">
                <a:sym typeface="Helvetica Neue"/>
              </a:rPr>
              <a:t>usingComponents</a:t>
            </a:r>
            <a:r>
              <a:rPr lang="zh-CN" altLang="en-US" dirty="0">
                <a:sym typeface="Helvetica Neue"/>
              </a:rPr>
              <a:t>声明组件名称和对应路径即</a:t>
            </a:r>
            <a:r>
              <a:rPr lang="zh-CN" altLang="en-US" dirty="0" smtClean="0">
                <a:sym typeface="Helvetica Neue"/>
              </a:rPr>
              <a:t>可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/>
              <a:t>properties</a:t>
            </a: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>
                <a:sym typeface="Helvetica Neue"/>
              </a:rPr>
              <a:t>d</a:t>
            </a:r>
            <a:r>
              <a:rPr lang="en-US" altLang="zh-CN" dirty="0" smtClean="0">
                <a:sym typeface="Helvetica Neue"/>
              </a:rPr>
              <a:t>ata</a:t>
            </a: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 smtClean="0">
                <a:sym typeface="Helvetica Neue"/>
              </a:rPr>
              <a:t>生命</a:t>
            </a:r>
            <a:r>
              <a:rPr lang="zh-CN" altLang="en-US" smtClean="0">
                <a:sym typeface="Helvetica Neue"/>
              </a:rPr>
              <a:t>周期函数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>
                <a:sym typeface="Helvetica Neue"/>
              </a:rPr>
              <a:t>m</a:t>
            </a:r>
            <a:r>
              <a:rPr lang="en-US" altLang="zh-CN" dirty="0" smtClean="0">
                <a:sym typeface="Helvetica Neue"/>
              </a:rPr>
              <a:t>ethods</a:t>
            </a: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err="1" smtClean="0"/>
              <a:t>triggerEvent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err="1" smtClean="0">
                <a:solidFill>
                  <a:srgbClr val="FF0000"/>
                </a:solidFill>
                <a:sym typeface="Helvetica Neue"/>
              </a:rPr>
              <a:t>Attenttion</a:t>
            </a:r>
            <a:r>
              <a:rPr lang="en-US" altLang="zh-CN" dirty="0" smtClean="0">
                <a:solidFill>
                  <a:srgbClr val="FF0000"/>
                </a:solidFill>
                <a:sym typeface="Helvetica Neue"/>
              </a:rPr>
              <a:t>:</a:t>
            </a:r>
            <a:r>
              <a:rPr lang="en-US" altLang="zh-CN" dirty="0" smtClean="0">
                <a:sym typeface="Helvetica Neue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外部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样式对自定义组件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无效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126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小程序最佳实践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758"/>
            <a:ext cx="9144000" cy="45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410" y="1126273"/>
            <a:ext cx="69692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执行脚本传入环境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变量</a:t>
            </a:r>
            <a:r>
              <a:rPr kumimoji="1" lang="en-US" altLang="zh-CN" dirty="0" smtClean="0">
                <a:solidFill>
                  <a:srgbClr val="FF0000"/>
                </a:solidFill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根据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环境变量切换域名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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代码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重新打包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517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650528"/>
            <a:ext cx="8940800" cy="43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413" y="650528"/>
            <a:ext cx="6023173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4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094" y="650528"/>
            <a:ext cx="6241811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5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开发设置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48" y="556418"/>
            <a:ext cx="768970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6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746" y="1204332"/>
            <a:ext cx="6712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起本地服务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</a:rPr>
              <a:t>监听拦截请求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按请求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URL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取对应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mock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数据并返回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740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501" y="614818"/>
            <a:ext cx="491299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0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86" y="556418"/>
            <a:ext cx="6258228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8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768" y="650528"/>
            <a:ext cx="5084464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3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16" y="614818"/>
            <a:ext cx="700776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9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4009"/>
            <a:ext cx="9144000" cy="38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3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72" y="556418"/>
            <a:ext cx="638685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3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12" y="650528"/>
            <a:ext cx="3839283" cy="43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7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188" y="520758"/>
            <a:ext cx="5519624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6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529" y="1037503"/>
            <a:ext cx="8089713" cy="2180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/>
              <a:t>加入自己的登录</a:t>
            </a:r>
            <a:r>
              <a:rPr kumimoji="1" lang="zh-CN" altLang="en-US" dirty="0" smtClean="0"/>
              <a:t>机制</a:t>
            </a:r>
            <a:r>
              <a:rPr kumimoji="1" lang="en-US" altLang="zh-CN" dirty="0" smtClean="0"/>
              <a:t>:</a:t>
            </a: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>
                <a:sym typeface="Helvetica Neue"/>
              </a:rPr>
              <a:t>获取</a:t>
            </a:r>
            <a:r>
              <a:rPr kumimoji="1" lang="zh-CN" altLang="en-US" dirty="0">
                <a:sym typeface="Helvetica Neue"/>
              </a:rPr>
              <a:t>用户信息（用户授权）</a:t>
            </a:r>
            <a:r>
              <a:rPr kumimoji="1" lang="zh-CN" altLang="en-US" dirty="0">
                <a:sym typeface="Wingdings"/>
              </a:rPr>
              <a:t> </a:t>
            </a:r>
            <a:r>
              <a:rPr kumimoji="1" lang="en-US" altLang="zh-CN" dirty="0" err="1">
                <a:sym typeface="Wingdings"/>
              </a:rPr>
              <a:t>wx.</a:t>
            </a:r>
            <a:r>
              <a:rPr lang="en-US" altLang="zh-CN" dirty="0" err="1">
                <a:sym typeface="Helvetica Neue"/>
              </a:rPr>
              <a:t>checkSession</a:t>
            </a:r>
            <a:r>
              <a:rPr lang="en-US" altLang="zh-CN" dirty="0">
                <a:sym typeface="Helvetica Neue"/>
              </a:rPr>
              <a:t>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 err="1">
                <a:sym typeface="Wingdings"/>
              </a:rPr>
              <a:t>wx.login</a:t>
            </a:r>
            <a:r>
              <a:rPr lang="en-US" altLang="zh-CN" dirty="0">
                <a:sym typeface="Wingdings"/>
              </a:rPr>
              <a:t> </a:t>
            </a:r>
            <a:r>
              <a:rPr lang="zh-CN" altLang="en-US" dirty="0">
                <a:sym typeface="Wingdings"/>
              </a:rPr>
              <a:t> 自己的登录接口</a:t>
            </a:r>
            <a:r>
              <a:rPr lang="en-US" altLang="zh-CN" dirty="0">
                <a:sym typeface="Wingdings"/>
              </a:rPr>
              <a:t> </a:t>
            </a:r>
            <a:r>
              <a:rPr lang="zh-CN" altLang="en-US" dirty="0">
                <a:sym typeface="Wingdings"/>
              </a:rPr>
              <a:t> </a:t>
            </a:r>
            <a:endParaRPr lang="en-US" altLang="zh-CN" dirty="0" smtClean="0">
              <a:sym typeface="Wingdings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 smtClean="0">
                <a:sym typeface="Wingdings"/>
              </a:rPr>
              <a:t>获取</a:t>
            </a:r>
            <a:r>
              <a:rPr lang="zh-CN" altLang="en-US" dirty="0">
                <a:sym typeface="Wingdings"/>
              </a:rPr>
              <a:t>登陆</a:t>
            </a:r>
            <a:r>
              <a:rPr lang="en-US" altLang="zh-CN" dirty="0">
                <a:sym typeface="Wingdings"/>
              </a:rPr>
              <a:t>token</a:t>
            </a:r>
            <a:r>
              <a:rPr lang="zh-CN" altLang="en-US" dirty="0">
                <a:sym typeface="Wingdings"/>
              </a:rPr>
              <a:t>存缓存</a:t>
            </a:r>
            <a:endParaRPr lang="en-US" altLang="zh-CN" dirty="0">
              <a:sym typeface="Wingdings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Wingdings"/>
              </a:rPr>
              <a:t>用户拒绝授权需要引导用户授权</a:t>
            </a:r>
            <a:endParaRPr lang="en-US" altLang="zh-CN" dirty="0">
              <a:sym typeface="Wingdings"/>
            </a:endParaRPr>
          </a:p>
          <a:p>
            <a:r>
              <a:rPr kumimoji="1" lang="zh-CN" altLang="en-US" dirty="0"/>
              <a:t>登录态失效重新登录</a:t>
            </a:r>
            <a:endParaRPr kumimoji="1" lang="en-US" altLang="zh-CN" dirty="0"/>
          </a:p>
          <a:p>
            <a:r>
              <a:rPr kumimoji="1" lang="zh-CN" altLang="en-US" dirty="0"/>
              <a:t>后端登录接口带上加密用户信息 做二次校验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3907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小程序框架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0528"/>
            <a:ext cx="9144000" cy="43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85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628650"/>
            <a:ext cx="820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9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07736"/>
            <a:ext cx="4288151" cy="452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101" y="655464"/>
            <a:ext cx="4268465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72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614818"/>
            <a:ext cx="8534400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33" y="556418"/>
            <a:ext cx="561353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0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3" y="650528"/>
            <a:ext cx="8296508" cy="4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5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355" y="959647"/>
            <a:ext cx="749980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/>
              <a:t>用户自身行为触发！</a:t>
            </a:r>
            <a:endParaRPr kumimoji="1" lang="en-US" altLang="zh-CN" dirty="0"/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Attention: </a:t>
            </a:r>
            <a:r>
              <a:rPr kumimoji="1" lang="zh-CN" altLang="en-US" dirty="0" smtClean="0"/>
              <a:t>一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formId</a:t>
            </a:r>
            <a:r>
              <a:rPr kumimoji="1" lang="en-US" altLang="zh-CN" dirty="0"/>
              <a:t> </a:t>
            </a:r>
            <a:r>
              <a:rPr kumimoji="1" lang="zh-CN" altLang="en-US" dirty="0"/>
              <a:t>用户行为后</a:t>
            </a:r>
            <a:r>
              <a:rPr kumimoji="1" lang="en-US" altLang="zh-CN" dirty="0"/>
              <a:t>7</a:t>
            </a:r>
            <a:r>
              <a:rPr kumimoji="1" lang="zh-CN" altLang="en-US" dirty="0"/>
              <a:t>天内下发一条模版消息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Attention</a:t>
            </a:r>
            <a:r>
              <a:rPr kumimoji="1" lang="en-US" altLang="zh-CN" dirty="0" smtClean="0">
                <a:solidFill>
                  <a:srgbClr val="FF0000"/>
                </a:solidFill>
              </a:rPr>
              <a:t>:</a:t>
            </a:r>
            <a:r>
              <a:rPr kumimoji="1" lang="en-US" altLang="zh-CN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en-US" altLang="zh-CN" dirty="0" err="1"/>
              <a:t>prepay_id</a:t>
            </a:r>
            <a:r>
              <a:rPr lang="zh-CN" altLang="en-US" dirty="0"/>
              <a:t> 支付后</a:t>
            </a:r>
            <a:r>
              <a:rPr lang="en-US" altLang="zh-CN" dirty="0"/>
              <a:t>7</a:t>
            </a:r>
            <a:r>
              <a:rPr lang="zh-CN" altLang="en-US" dirty="0"/>
              <a:t>天内可下发</a:t>
            </a:r>
            <a:r>
              <a:rPr lang="en-US" altLang="zh-CN" dirty="0"/>
              <a:t>3</a:t>
            </a:r>
            <a:r>
              <a:rPr lang="zh-CN" altLang="en-US" dirty="0"/>
              <a:t>条模版消息</a:t>
            </a:r>
            <a:endParaRPr kumimoji="1" lang="en-US" altLang="zh-CN" dirty="0"/>
          </a:p>
          <a:p>
            <a:r>
              <a:rPr kumimoji="1" lang="zh-CN" altLang="en-US" dirty="0"/>
              <a:t>后台配置模版（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表单触发 </a:t>
            </a:r>
            <a:r>
              <a:rPr lang="en-US" altLang="zh-CN" dirty="0"/>
              <a:t>report-submit</a:t>
            </a:r>
            <a:r>
              <a:rPr lang="zh-CN" altLang="en-US" dirty="0">
                <a:sym typeface="Helvetica Neue"/>
              </a:rPr>
              <a:t>为</a:t>
            </a:r>
            <a:r>
              <a:rPr lang="en-US" altLang="zh-CN" dirty="0"/>
              <a:t>true</a:t>
            </a:r>
            <a:r>
              <a:rPr lang="zh-CN" altLang="en-US" dirty="0">
                <a:sym typeface="Helvetica Neue"/>
              </a:rPr>
              <a:t>点击按钮提交表单可以获取</a:t>
            </a:r>
            <a:r>
              <a:rPr lang="en-US" altLang="zh-CN" dirty="0" err="1"/>
              <a:t>formId</a:t>
            </a:r>
            <a:endParaRPr kumimoji="1" lang="en-US" altLang="zh-CN" dirty="0"/>
          </a:p>
          <a:p>
            <a:r>
              <a:rPr kumimoji="1" lang="zh-CN" altLang="en-US" dirty="0"/>
              <a:t>支付触发</a:t>
            </a:r>
            <a:r>
              <a:rPr lang="zh-CN" altLang="en-US" dirty="0">
                <a:sym typeface="Helvetica Neue"/>
              </a:rPr>
              <a:t>当用户完成</a:t>
            </a:r>
            <a:r>
              <a:rPr lang="zh-CN" altLang="en-US" dirty="0">
                <a:sym typeface="Helvetica Neue"/>
                <a:hlinkClick r:id="rId6"/>
              </a:rPr>
              <a:t>支付行为</a:t>
            </a:r>
            <a:r>
              <a:rPr lang="zh-CN" altLang="en-US" dirty="0">
                <a:sym typeface="Helvetica Neue"/>
              </a:rPr>
              <a:t>，后端可以获取</a:t>
            </a:r>
            <a:r>
              <a:rPr lang="en-US" altLang="zh-CN" dirty="0" err="1"/>
              <a:t>prepay_id</a:t>
            </a:r>
            <a:r>
              <a:rPr lang="zh-CN" altLang="en-US" dirty="0">
                <a:sym typeface="Helvetica Neue"/>
              </a:rPr>
              <a:t>用于发送模板</a:t>
            </a:r>
            <a:r>
              <a:rPr lang="zh-CN" altLang="en-US" dirty="0" smtClean="0">
                <a:sym typeface="Helvetica Neue"/>
              </a:rPr>
              <a:t>消息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7490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818"/>
            <a:ext cx="9144000" cy="40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4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6839"/>
            <a:ext cx="9144000" cy="25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9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72" y="650528"/>
            <a:ext cx="825905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6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35086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mtClean="0"/>
              <a:t>客服会话自动下发消息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1207669"/>
            <a:ext cx="9144000" cy="8202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344" y="2792440"/>
            <a:ext cx="792139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/>
              <a:t>前端调起小程序客服回话窗口并调相应后端接口  由后端发送相应消息给用户  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zh-CN" altLang="en-US" dirty="0"/>
              <a:t>公众号二维码、落地页链接等）用来做流量转化</a:t>
            </a:r>
            <a:endParaRPr kumimoji="1"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725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底层原理架构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1" y="614818"/>
            <a:ext cx="899073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34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049" y="1025912"/>
            <a:ext cx="6767235" cy="2280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/>
              <a:t>页面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定义了</a:t>
            </a:r>
            <a:r>
              <a:rPr lang="en-US" altLang="zh-CN" dirty="0" err="1">
                <a:sym typeface="Helvetica Neue"/>
              </a:rPr>
              <a:t>onShareAppMessage</a:t>
            </a:r>
            <a:r>
              <a:rPr lang="zh-CN" altLang="en-US" dirty="0">
                <a:sym typeface="Helvetica Neue"/>
              </a:rPr>
              <a:t>函数即表示页面可以被分享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Helvetica Neue"/>
              </a:rPr>
              <a:t>分享触发</a:t>
            </a:r>
            <a:r>
              <a:rPr lang="zh-CN" altLang="en-US" dirty="0" smtClean="0">
                <a:sym typeface="Helvetica Neue"/>
              </a:rPr>
              <a:t>：小程</a:t>
            </a:r>
            <a:r>
              <a:rPr lang="zh-CN" altLang="en-US" dirty="0">
                <a:sym typeface="Helvetica Neue"/>
              </a:rPr>
              <a:t>序菜单自带分享   按钮触</a:t>
            </a:r>
            <a:r>
              <a:rPr lang="zh-CN" altLang="en-US" dirty="0" smtClean="0">
                <a:sym typeface="Helvetica Neue"/>
              </a:rPr>
              <a:t>发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en-US" altLang="zh-CN" dirty="0"/>
              <a:t>button open-type</a:t>
            </a:r>
            <a:r>
              <a:rPr kumimoji="1" lang="zh-CN" altLang="en-US" dirty="0"/>
              <a:t>设置为</a:t>
            </a:r>
            <a:r>
              <a:rPr kumimoji="1" lang="en-US" altLang="zh-CN" dirty="0" smtClean="0"/>
              <a:t>share</a:t>
            </a:r>
            <a:endParaRPr lang="en-US" altLang="zh-CN" dirty="0">
              <a:sym typeface="Helvetica Neue"/>
            </a:endParaRPr>
          </a:p>
          <a:p>
            <a:r>
              <a:rPr kumimoji="1" lang="en-US" altLang="zh-CN" dirty="0" err="1"/>
              <a:t>options.from</a:t>
            </a:r>
            <a:r>
              <a:rPr kumimoji="1" lang="zh-CN" altLang="en-US" dirty="0"/>
              <a:t>参数可以区分是按钮还是小程序自带</a:t>
            </a: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如果是按钮 </a:t>
            </a:r>
            <a:r>
              <a:rPr lang="en-US" altLang="zh-CN" dirty="0" err="1">
                <a:sym typeface="Helvetica Neue"/>
              </a:rPr>
              <a:t>options.target</a:t>
            </a:r>
            <a:r>
              <a:rPr kumimoji="1" lang="zh-CN" altLang="en-US" dirty="0">
                <a:sym typeface="Helvetica Neue"/>
              </a:rPr>
              <a:t>是按钮节点的信息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ym typeface="Helvetica Neue"/>
              </a:rPr>
              <a:t>分享内容包括 标题 、</a:t>
            </a:r>
            <a:r>
              <a:rPr kumimoji="1" lang="zh-CN" altLang="en-US" dirty="0" smtClean="0">
                <a:sym typeface="Helvetica Neue"/>
              </a:rPr>
              <a:t>分享</a:t>
            </a:r>
            <a:r>
              <a:rPr kumimoji="1" lang="zh-CN" altLang="en-US" dirty="0">
                <a:sym typeface="Helvetica Neue"/>
              </a:rPr>
              <a:t>出去的卡片对应的页面</a:t>
            </a:r>
            <a:r>
              <a:rPr kumimoji="1" lang="zh-CN" altLang="en-US" dirty="0" smtClean="0">
                <a:sym typeface="Helvetica Neue"/>
              </a:rPr>
              <a:t>路径、 </a:t>
            </a:r>
            <a:r>
              <a:rPr kumimoji="1" lang="zh-CN" altLang="en-US" dirty="0">
                <a:sym typeface="Helvetica Neue"/>
              </a:rPr>
              <a:t>分享图片</a:t>
            </a:r>
            <a:endParaRPr lang="en-US" altLang="zh-CN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772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5013"/>
            <a:ext cx="9144000" cy="2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按钮分享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1744"/>
            <a:ext cx="9144000" cy="24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5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65" y="590102"/>
            <a:ext cx="614649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765" y="1576235"/>
            <a:ext cx="6146490" cy="3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4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76528" y="898198"/>
            <a:ext cx="8997013" cy="2003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Helvetica Neue"/>
              </a:rPr>
              <a:t>针对分享成功之后的场景 如果是分享出去的卡片则可通过场景值区分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smtClean="0">
                <a:sym typeface="Helvetica Neue"/>
              </a:rPr>
              <a:t>Step1: </a:t>
            </a:r>
            <a:r>
              <a:rPr lang="zh-CN" altLang="en-US" dirty="0" smtClean="0">
                <a:sym typeface="Helvetica Neue"/>
              </a:rPr>
              <a:t>调用</a:t>
            </a:r>
            <a:r>
              <a:rPr lang="en-US" altLang="zh-CN" dirty="0" err="1">
                <a:sym typeface="Helvetica Neue"/>
              </a:rPr>
              <a:t>updateShareMenu</a:t>
            </a:r>
            <a:r>
              <a:rPr lang="zh-CN" altLang="en-US" dirty="0">
                <a:sym typeface="Helvetica Neue"/>
              </a:rPr>
              <a:t>、</a:t>
            </a:r>
            <a:r>
              <a:rPr kumimoji="1" lang="en-US" altLang="zh-CN" dirty="0" err="1"/>
              <a:t>showShareMenu</a:t>
            </a:r>
            <a:r>
              <a:rPr lang="zh-CN" altLang="en-US" dirty="0">
                <a:sym typeface="Helvetica Neue"/>
              </a:rPr>
              <a:t>的时候可以指定</a:t>
            </a:r>
            <a:r>
              <a:rPr lang="en-US" altLang="zh-CN" dirty="0" err="1">
                <a:sym typeface="Helvetica Neue"/>
              </a:rPr>
              <a:t>withShareTicket</a:t>
            </a:r>
            <a:r>
              <a:rPr lang="zh-CN" altLang="en-US" dirty="0">
                <a:sym typeface="Helvetica Neue"/>
              </a:rPr>
              <a:t>参数为</a:t>
            </a:r>
            <a:r>
              <a:rPr lang="en-US" altLang="zh-CN" dirty="0">
                <a:sym typeface="Helvetica Neue"/>
              </a:rPr>
              <a:t>true</a:t>
            </a: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smtClean="0">
                <a:sym typeface="Helvetica Neue"/>
              </a:rPr>
              <a:t>Step2: </a:t>
            </a:r>
            <a:r>
              <a:rPr lang="zh-CN" altLang="en-US" dirty="0" smtClean="0">
                <a:sym typeface="Helvetica Neue"/>
              </a:rPr>
              <a:t>分享</a:t>
            </a:r>
            <a:r>
              <a:rPr lang="zh-CN" altLang="en-US" dirty="0">
                <a:sym typeface="Helvetica Neue"/>
              </a:rPr>
              <a:t>成功后   如果是分享到群可以拿到</a:t>
            </a:r>
            <a:r>
              <a:rPr lang="en-US" altLang="zh-CN" dirty="0" err="1">
                <a:sym typeface="Helvetica Neue"/>
              </a:rPr>
              <a:t>shareTickets</a:t>
            </a:r>
            <a:r>
              <a:rPr lang="zh-CN" altLang="en-US" dirty="0">
                <a:sym typeface="Helvetica Neue"/>
              </a:rPr>
              <a:t>参数</a:t>
            </a:r>
            <a:r>
              <a:rPr lang="en-US" altLang="zh-CN" dirty="0">
                <a:sym typeface="Helvetica Neue"/>
              </a:rPr>
              <a:t>  </a:t>
            </a:r>
            <a:r>
              <a:rPr lang="zh-CN" altLang="en-US" dirty="0">
                <a:sym typeface="Helvetica Neue"/>
              </a:rPr>
              <a:t>个人则没有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通过</a:t>
            </a:r>
            <a:r>
              <a:rPr lang="en-US" altLang="zh-CN" dirty="0" err="1">
                <a:sym typeface="Helvetica Neue"/>
              </a:rPr>
              <a:t>getShareInfo</a:t>
            </a:r>
            <a:r>
              <a:rPr kumimoji="1" lang="en-US" altLang="zh-CN" dirty="0">
                <a:sym typeface="Helvetica Neue"/>
              </a:rPr>
              <a:t>  API </a:t>
            </a:r>
            <a:r>
              <a:rPr kumimoji="1" lang="zh-CN" altLang="en-US" dirty="0">
                <a:sym typeface="Helvetica Neue"/>
              </a:rPr>
              <a:t>可以获取到更详细的分享信息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en-US" altLang="zh-CN" dirty="0" smtClean="0">
                <a:sym typeface="Helvetica Neue"/>
              </a:rPr>
              <a:t>(</a:t>
            </a:r>
            <a:r>
              <a:rPr kumimoji="1" lang="zh-CN" altLang="en-US" dirty="0" smtClean="0">
                <a:sym typeface="Helvetica Neue"/>
              </a:rPr>
              <a:t>需要</a:t>
            </a:r>
            <a:r>
              <a:rPr kumimoji="1" lang="zh-CN" altLang="en-US" dirty="0">
                <a:sym typeface="Helvetica Neue"/>
              </a:rPr>
              <a:t>后端</a:t>
            </a:r>
            <a:r>
              <a:rPr kumimoji="1" lang="zh-CN" altLang="en-US" dirty="0" smtClean="0">
                <a:sym typeface="Helvetica Neue"/>
              </a:rPr>
              <a:t>解密</a:t>
            </a:r>
            <a:r>
              <a:rPr kumimoji="1" lang="en-US" altLang="zh-CN" dirty="0" smtClean="0">
                <a:sym typeface="Helvetica Neue"/>
              </a:rPr>
              <a:t>)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>
                <a:sym typeface="Helvetica Neue"/>
              </a:rPr>
              <a:t>分享</a:t>
            </a:r>
            <a:r>
              <a:rPr kumimoji="1" lang="zh-CN" altLang="en-US" dirty="0">
                <a:sym typeface="Helvetica Neue"/>
              </a:rPr>
              <a:t>到群聊后的链接也是带</a:t>
            </a:r>
            <a:r>
              <a:rPr kumimoji="1" lang="en-US" altLang="zh-CN" dirty="0" err="1">
                <a:sym typeface="Helvetica Neue"/>
              </a:rPr>
              <a:t>shareTicket</a:t>
            </a:r>
            <a:r>
              <a:rPr kumimoji="1" lang="zh-CN" altLang="en-US" dirty="0">
                <a:sym typeface="Helvetica Neue"/>
              </a:rPr>
              <a:t>的  可以在</a:t>
            </a:r>
            <a:r>
              <a:rPr kumimoji="1" lang="en-US" altLang="zh-CN" dirty="0" err="1">
                <a:sym typeface="Helvetica Neue"/>
              </a:rPr>
              <a:t>app.js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en-US" altLang="zh-CN" dirty="0" err="1">
                <a:sym typeface="Helvetica Neue"/>
              </a:rPr>
              <a:t>onLuanch</a:t>
            </a:r>
            <a:r>
              <a:rPr kumimoji="1" lang="en-US" altLang="zh-CN" dirty="0">
                <a:sym typeface="Helvetica Neue"/>
              </a:rPr>
              <a:t>  </a:t>
            </a:r>
            <a:r>
              <a:rPr kumimoji="1" lang="en-US" altLang="zh-CN" dirty="0" err="1">
                <a:sym typeface="Helvetica Neue"/>
              </a:rPr>
              <a:t>onShow</a:t>
            </a:r>
            <a:r>
              <a:rPr kumimoji="1" lang="zh-CN" altLang="en-US" dirty="0">
                <a:sym typeface="Helvetica Neue"/>
              </a:rPr>
              <a:t>函数中拿</a:t>
            </a:r>
            <a:r>
              <a:rPr kumimoji="1" lang="zh-CN" altLang="en-US" dirty="0" smtClean="0">
                <a:sym typeface="Helvetica Neue"/>
              </a:rPr>
              <a:t>到</a:t>
            </a:r>
            <a:endParaRPr lang="en-US" altLang="zh-CN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952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分享群排行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50528"/>
            <a:ext cx="9136473" cy="3327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" y="4074160"/>
            <a:ext cx="9144000" cy="10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6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分享群排行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46049" y="992459"/>
            <a:ext cx="6905093" cy="16768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17999"/>
              </a:lnSpc>
              <a:defRPr/>
            </a:pPr>
            <a:r>
              <a:rPr lang="en-US" altLang="zh-CN" dirty="0" smtClean="0">
                <a:sym typeface="Helvetica Neue"/>
              </a:rPr>
              <a:t>Step1: </a:t>
            </a:r>
            <a:r>
              <a:rPr lang="en-US" altLang="zh-CN" dirty="0" err="1" smtClean="0">
                <a:sym typeface="Helvetica Neue"/>
              </a:rPr>
              <a:t>app.js</a:t>
            </a:r>
            <a:r>
              <a:rPr lang="zh-CN" altLang="en-US" dirty="0" smtClean="0">
                <a:sym typeface="Helvetica Neue"/>
              </a:rPr>
              <a:t>里取到</a:t>
            </a:r>
            <a:r>
              <a:rPr lang="en-US" altLang="zh-CN" dirty="0" err="1">
                <a:sym typeface="Helvetica Neue"/>
              </a:rPr>
              <a:t>shareTicket</a:t>
            </a:r>
            <a:r>
              <a:rPr lang="zh-CN" altLang="en-US" dirty="0">
                <a:sym typeface="Helvetica Neue"/>
              </a:rPr>
              <a:t>信息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存缓</a:t>
            </a:r>
            <a:r>
              <a:rPr lang="zh-CN" altLang="en-US" dirty="0" smtClean="0">
                <a:sym typeface="Helvetica Neue"/>
              </a:rPr>
              <a:t>存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smtClean="0">
                <a:sym typeface="Helvetica Neue"/>
              </a:rPr>
              <a:t>Step2: </a:t>
            </a:r>
            <a:r>
              <a:rPr lang="zh-CN" altLang="en-US" dirty="0" smtClean="0">
                <a:sym typeface="Helvetica Neue"/>
              </a:rPr>
              <a:t>排行</a:t>
            </a:r>
            <a:r>
              <a:rPr lang="zh-CN" altLang="en-US" dirty="0">
                <a:sym typeface="Helvetica Neue"/>
              </a:rPr>
              <a:t>榜页面取缓存获取分享信息  传后端解密获取排行榜信息</a:t>
            </a:r>
            <a:r>
              <a:rPr lang="en-US" altLang="zh-CN" dirty="0">
                <a:sym typeface="Helvetica Neue"/>
              </a:rPr>
              <a:t>  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smtClean="0">
                <a:sym typeface="Helvetica Neue"/>
              </a:rPr>
              <a:t>	   </a:t>
            </a:r>
            <a:r>
              <a:rPr lang="zh-CN" altLang="en-US" dirty="0" smtClean="0">
                <a:sym typeface="Helvetica Neue"/>
              </a:rPr>
              <a:t>解密</a:t>
            </a:r>
            <a:r>
              <a:rPr lang="zh-CN" altLang="en-US" dirty="0">
                <a:sym typeface="Helvetica Neue"/>
              </a:rPr>
              <a:t>信息可以拿到</a:t>
            </a:r>
            <a:r>
              <a:rPr lang="zh-CN" altLang="en-US" dirty="0" smtClean="0">
                <a:sym typeface="Helvetica Neue"/>
              </a:rPr>
              <a:t>群</a:t>
            </a:r>
            <a:r>
              <a:rPr lang="en-US" altLang="zh-CN" dirty="0" err="1">
                <a:sym typeface="Helvetica Neue"/>
              </a:rPr>
              <a:t>openGId</a:t>
            </a:r>
            <a:r>
              <a:rPr lang="zh-CN" altLang="en-US" dirty="0" smtClean="0">
                <a:sym typeface="Helvetica Neue"/>
              </a:rPr>
              <a:t> </a:t>
            </a:r>
            <a:r>
              <a:rPr lang="en-US" altLang="zh-CN" dirty="0" smtClean="0">
                <a:sym typeface="Helvetica Neue"/>
              </a:rPr>
              <a:t>  </a:t>
            </a:r>
          </a:p>
          <a:p>
            <a:pPr hangingPunct="1">
              <a:lnSpc>
                <a:spcPct val="117999"/>
              </a:lnSpc>
              <a:defRPr/>
            </a:pPr>
            <a:r>
              <a:rPr lang="en-US" altLang="zh-CN" dirty="0" smtClean="0">
                <a:sym typeface="Helvetica Neue"/>
              </a:rPr>
              <a:t>Step3: </a:t>
            </a:r>
            <a:r>
              <a:rPr lang="en-US" altLang="zh-CN" dirty="0" err="1" smtClean="0">
                <a:sym typeface="Helvetica Neue"/>
              </a:rPr>
              <a:t>openGId</a:t>
            </a:r>
            <a:r>
              <a:rPr lang="zh-CN" altLang="en-US" dirty="0" smtClean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用来拉取群聊</a:t>
            </a:r>
            <a:r>
              <a:rPr lang="zh-CN" altLang="en-US" dirty="0" smtClean="0">
                <a:sym typeface="Helvetica Neue"/>
              </a:rPr>
              <a:t>名称</a:t>
            </a:r>
            <a:endParaRPr lang="en-US" altLang="zh-CN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57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支付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111" y="614818"/>
            <a:ext cx="590177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58504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smtClean="0"/>
              <a:t>Canvas</a:t>
            </a:r>
            <a:r>
              <a:rPr lang="zh-CN" altLang="en-US" dirty="0" smtClean="0"/>
              <a:t>导出图片保存到相册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50528"/>
            <a:ext cx="4585042" cy="4119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293" y="650528"/>
            <a:ext cx="422787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0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288" y="614818"/>
            <a:ext cx="6915423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1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底层原理架构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76529" y="970156"/>
            <a:ext cx="8387872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 smtClean="0">
                <a:sym typeface="Helvetica Neue"/>
              </a:rPr>
              <a:t>1. </a:t>
            </a:r>
            <a:r>
              <a:rPr lang="zh-CN" altLang="en-US" dirty="0" smtClean="0">
                <a:sym typeface="Helvetica Neue"/>
              </a:rPr>
              <a:t>小</a:t>
            </a:r>
            <a:r>
              <a:rPr lang="zh-CN" altLang="en-US" dirty="0">
                <a:sym typeface="Helvetica Neue"/>
              </a:rPr>
              <a:t>程序底层还是基于</a:t>
            </a:r>
            <a:r>
              <a:rPr lang="en-US" altLang="zh-CN" dirty="0" err="1">
                <a:sym typeface="Helvetica Neue"/>
              </a:rPr>
              <a:t>webView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来实现</a:t>
            </a:r>
            <a:r>
              <a:rPr lang="zh-CN" altLang="en-US" dirty="0" smtClean="0">
                <a:sym typeface="Helvetica Neue"/>
              </a:rPr>
              <a:t>的</a:t>
            </a:r>
            <a:r>
              <a:rPr lang="en-US" altLang="zh-CN" dirty="0" smtClean="0">
                <a:sym typeface="Helvetica Neue"/>
              </a:rPr>
              <a:t>;</a:t>
            </a:r>
          </a:p>
          <a:p>
            <a:r>
              <a:rPr lang="en-US" altLang="zh-CN" dirty="0" smtClean="0">
                <a:sym typeface="Helvetica Neue"/>
              </a:rPr>
              <a:t>2. </a:t>
            </a:r>
            <a:r>
              <a:rPr lang="zh-CN" altLang="hu-HU" dirty="0" smtClean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iOS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ym typeface="Helvetica Neue"/>
              </a:rPr>
              <a:t>JavaScriptCore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 smtClean="0">
                <a:sym typeface="Helvetica Neue"/>
              </a:rPr>
              <a:t>中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r>
              <a:rPr lang="en-US" altLang="zh-CN" dirty="0" smtClean="0">
                <a:sym typeface="Helvetica Neue"/>
              </a:rPr>
              <a:t>3. </a:t>
            </a:r>
            <a:r>
              <a:rPr lang="zh-CN" altLang="hu-HU" dirty="0" smtClean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Android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代码是通过 </a:t>
            </a:r>
            <a:r>
              <a:rPr lang="hu-HU" altLang="zh-CN" dirty="0">
                <a:sym typeface="Helvetica Neue"/>
              </a:rPr>
              <a:t>X5 </a:t>
            </a:r>
            <a:r>
              <a:rPr lang="zh-CN" altLang="hu-HU" dirty="0">
                <a:sym typeface="Helvetica Neue"/>
              </a:rPr>
              <a:t>内核来</a:t>
            </a:r>
            <a:r>
              <a:rPr lang="zh-CN" altLang="hu-HU" dirty="0" smtClean="0">
                <a:sym typeface="Helvetica Neue"/>
              </a:rPr>
              <a:t>解析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r>
              <a:rPr lang="en-US" altLang="zh-CN" dirty="0" smtClean="0">
                <a:sym typeface="Helvetica Neue"/>
              </a:rPr>
              <a:t>4. </a:t>
            </a:r>
            <a:r>
              <a:rPr lang="zh-CN" altLang="hu-HU" dirty="0" smtClean="0">
                <a:sym typeface="Helvetica Neue"/>
              </a:rPr>
              <a:t>在 </a:t>
            </a:r>
            <a:r>
              <a:rPr lang="zh-CN" altLang="hu-HU" dirty="0">
                <a:sym typeface="Helvetica Neue"/>
              </a:rPr>
              <a:t>开发工具上， 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ym typeface="Helvetica Neue"/>
              </a:rPr>
              <a:t>nwjs</a:t>
            </a:r>
            <a:r>
              <a:rPr lang="zh-CN" altLang="hu-HU" dirty="0">
                <a:sym typeface="Helvetica Neue"/>
              </a:rPr>
              <a:t>（</a:t>
            </a:r>
            <a:r>
              <a:rPr lang="hu-HU" altLang="zh-CN" dirty="0" err="1">
                <a:sym typeface="Helvetica Neue"/>
              </a:rPr>
              <a:t>chrome</a:t>
            </a:r>
            <a:r>
              <a:rPr lang="zh-CN" altLang="hu-HU" dirty="0">
                <a:sym typeface="Helvetica Neue"/>
              </a:rPr>
              <a:t>内核） </a:t>
            </a:r>
            <a:r>
              <a:rPr lang="zh-CN" altLang="hu-HU" dirty="0" smtClean="0">
                <a:sym typeface="Helvetica Neue"/>
              </a:rPr>
              <a:t>中</a:t>
            </a:r>
            <a:r>
              <a:rPr lang="en-US" altLang="zh-CN" dirty="0" smtClean="0">
                <a:sym typeface="Helvetica Neue"/>
              </a:rPr>
              <a:t>;</a:t>
            </a:r>
            <a:endParaRPr lang="en-US" altLang="zh-CN" dirty="0">
              <a:sym typeface="Helvetica Neue"/>
            </a:endParaRPr>
          </a:p>
          <a:p>
            <a:r>
              <a:rPr lang="en-US" altLang="zh-CN" dirty="0" smtClean="0">
                <a:sym typeface="Helvetica Neue"/>
              </a:rPr>
              <a:t>5. </a:t>
            </a:r>
            <a:r>
              <a:rPr lang="zh-CN" altLang="en-US" dirty="0" smtClean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 </a:t>
            </a:r>
            <a:r>
              <a:rPr lang="en-US" altLang="zh-CN" dirty="0" err="1">
                <a:sym typeface="Helvetica Neue"/>
              </a:rPr>
              <a:t>javascript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运行引擎，那么 </a:t>
            </a:r>
            <a:r>
              <a:rPr lang="en-US" altLang="zh-CN" dirty="0">
                <a:sym typeface="Helvetica Neue"/>
              </a:rPr>
              <a:t>JavaScript </a:t>
            </a:r>
            <a:r>
              <a:rPr lang="zh-CN" altLang="en-US" dirty="0">
                <a:sym typeface="Helvetica Neue"/>
              </a:rPr>
              <a:t>调用的小程序相关 </a:t>
            </a:r>
            <a:r>
              <a:rPr lang="en-US" altLang="zh-CN" dirty="0">
                <a:sym typeface="Helvetica Neue"/>
              </a:rPr>
              <a:t>API </a:t>
            </a:r>
            <a:endParaRPr lang="en-US" altLang="zh-CN" dirty="0" smtClean="0">
              <a:sym typeface="Helvetica Neue"/>
            </a:endParaRPr>
          </a:p>
          <a:p>
            <a:r>
              <a:rPr lang="en-US" altLang="zh-CN" dirty="0" smtClean="0">
                <a:sym typeface="Helvetica Neue"/>
              </a:rPr>
              <a:t>    </a:t>
            </a:r>
            <a:r>
              <a:rPr lang="zh-CN" altLang="en-US" dirty="0" smtClean="0">
                <a:sym typeface="Helvetica Neue"/>
              </a:rPr>
              <a:t>最终</a:t>
            </a:r>
            <a:r>
              <a:rPr lang="zh-CN" altLang="en-US" dirty="0">
                <a:sym typeface="Helvetica Neue"/>
              </a:rPr>
              <a:t>会被翻译成实现在微信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里的原生</a:t>
            </a:r>
            <a:r>
              <a:rPr lang="zh-CN" altLang="en-US" dirty="0" smtClean="0">
                <a:sym typeface="Helvetica Neue"/>
              </a:rPr>
              <a:t>接口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r>
              <a:rPr lang="en-US" altLang="zh-CN" dirty="0" smtClean="0">
                <a:sym typeface="Helvetica Neue"/>
              </a:rPr>
              <a:t>6. </a:t>
            </a:r>
            <a:r>
              <a:rPr lang="zh-CN" altLang="en-US" dirty="0" smtClean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里包含了 </a:t>
            </a:r>
            <a:r>
              <a:rPr lang="en-US" altLang="zh-CN" dirty="0">
                <a:sym typeface="Helvetica Neue"/>
              </a:rPr>
              <a:t>WXML/WXSS </a:t>
            </a:r>
            <a:r>
              <a:rPr lang="zh-CN" altLang="en-US" dirty="0">
                <a:sym typeface="Helvetica Neue"/>
              </a:rPr>
              <a:t>处理引擎，最终会把界面翻译成系统原生的</a:t>
            </a:r>
            <a:r>
              <a:rPr lang="zh-CN" altLang="en-US" dirty="0" smtClean="0">
                <a:sym typeface="Helvetica Neue"/>
              </a:rPr>
              <a:t>控件</a:t>
            </a:r>
            <a:endParaRPr lang="en-US" altLang="zh-CN" dirty="0" smtClean="0">
              <a:sym typeface="Helvetica Neue"/>
            </a:endParaRPr>
          </a:p>
          <a:p>
            <a:r>
              <a:rPr lang="en-US" altLang="zh-CN" dirty="0">
                <a:sym typeface="Helvetica Neue"/>
              </a:rPr>
              <a:t> </a:t>
            </a:r>
            <a:r>
              <a:rPr lang="en-US" altLang="zh-CN" dirty="0" smtClean="0">
                <a:sym typeface="Helvetica Neue"/>
              </a:rPr>
              <a:t>   </a:t>
            </a:r>
            <a:r>
              <a:rPr lang="zh-CN" altLang="en-US" dirty="0" smtClean="0">
                <a:sym typeface="Helvetica Neue"/>
              </a:rPr>
              <a:t>并</a:t>
            </a:r>
            <a:r>
              <a:rPr lang="zh-CN" altLang="en-US" dirty="0">
                <a:sym typeface="Helvetica Neue"/>
              </a:rPr>
              <a:t>展示</a:t>
            </a:r>
            <a:r>
              <a:rPr lang="zh-CN" altLang="en-US" dirty="0" smtClean="0">
                <a:sym typeface="Helvetica Neue"/>
              </a:rPr>
              <a:t>出来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94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小程序后台数据分析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31" y="650528"/>
            <a:ext cx="8114537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0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小程序数据助手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8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386" y="1250913"/>
            <a:ext cx="715195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自定义事件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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新建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事件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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配置事件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代码引入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查询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结果分析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243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352" y="614818"/>
            <a:ext cx="6399296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配置上报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6718"/>
            <a:ext cx="9144000" cy="33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7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r>
              <a:rPr lang="en-US" altLang="zh-CN" dirty="0" smtClean="0"/>
              <a:t>(API</a:t>
            </a:r>
            <a:r>
              <a:rPr lang="zh-CN" altLang="en-US" dirty="0" smtClean="0"/>
              <a:t>上报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7132"/>
            <a:ext cx="9144000" cy="4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2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26" y="614818"/>
            <a:ext cx="792134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9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049" y="936702"/>
            <a:ext cx="230768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1.</a:t>
            </a:r>
            <a:r>
              <a:rPr lang="zh-CN" altLang="en-US" dirty="0" smtClean="0"/>
              <a:t> 开发工具调试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真机调试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远程调试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028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开发工具调试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93" y="556418"/>
            <a:ext cx="7740414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8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36" y="520758"/>
            <a:ext cx="7169727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7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目录结构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554" y="614818"/>
            <a:ext cx="4876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14818"/>
            <a:ext cx="881135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0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1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小程序测试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5750"/>
            <a:ext cx="9144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3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308" y="556418"/>
            <a:ext cx="5917384" cy="44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3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9" y="614818"/>
            <a:ext cx="7963821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8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4" y="556418"/>
            <a:ext cx="720647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5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3726180" y="1931670"/>
            <a:ext cx="1805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Q&amp;A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目录结构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434898" y="959005"/>
            <a:ext cx="6470680" cy="1877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b="1" dirty="0">
                <a:sym typeface="Helvetica Neue"/>
              </a:rPr>
              <a:t>一个完整的小程序主要由以下几部分组成：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1.	</a:t>
            </a:r>
            <a:r>
              <a:rPr lang="zh-CN" altLang="en-US" sz="1600" dirty="0" smtClean="0">
                <a:sym typeface="Helvetica Neue"/>
              </a:rPr>
              <a:t>一</a:t>
            </a:r>
            <a:r>
              <a:rPr lang="zh-CN" altLang="en-US" sz="1600" dirty="0">
                <a:sym typeface="Helvetica Neue"/>
              </a:rPr>
              <a:t>个入口文件：</a:t>
            </a:r>
            <a:r>
              <a:rPr lang="en-US" altLang="zh-CN" sz="1600" dirty="0" err="1">
                <a:sym typeface="Helvetica Neue"/>
              </a:rPr>
              <a:t>app.js</a:t>
            </a:r>
            <a:r>
              <a:rPr lang="en-US" altLang="zh-CN" sz="1600" dirty="0">
                <a:sym typeface="Helvetica Neue"/>
              </a:rPr>
              <a:t> </a:t>
            </a:r>
            <a:r>
              <a:rPr lang="en-US" altLang="zh-CN" sz="1600" dirty="0" smtClean="0">
                <a:sym typeface="Helvetica Neue"/>
              </a:rPr>
              <a:t>;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en-US" altLang="zh-CN" sz="1600" dirty="0" smtClean="0"/>
              <a:t>	2.	</a:t>
            </a:r>
            <a:r>
              <a:rPr lang="zh-CN" altLang="en-US" sz="1600" dirty="0" smtClean="0">
                <a:sym typeface="Helvetica Neue"/>
              </a:rPr>
              <a:t>一</a:t>
            </a:r>
            <a:r>
              <a:rPr lang="zh-CN" altLang="en-US" sz="1600" dirty="0">
                <a:sym typeface="Helvetica Neue"/>
              </a:rPr>
              <a:t>个全局样式：</a:t>
            </a:r>
            <a:r>
              <a:rPr lang="en-US" altLang="zh-CN" sz="1600" dirty="0" err="1" smtClean="0">
                <a:sym typeface="Helvetica Neue"/>
              </a:rPr>
              <a:t>app.wxss</a:t>
            </a:r>
            <a:r>
              <a:rPr lang="en-US" altLang="zh-CN" sz="1600" dirty="0" smtClean="0">
                <a:sym typeface="Helvetica Neue"/>
              </a:rPr>
              <a:t>;</a:t>
            </a:r>
            <a:r>
              <a:rPr lang="en-US" altLang="zh-CN" sz="1600" dirty="0">
                <a:sym typeface="Helvetica Neue"/>
              </a:rPr>
              <a:t> 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en-US" altLang="zh-CN" sz="1600" dirty="0" smtClean="0"/>
              <a:t>	3.	</a:t>
            </a:r>
            <a:r>
              <a:rPr lang="zh-CN" altLang="en-US" sz="1600" dirty="0" smtClean="0">
                <a:sym typeface="Helvetica Neue"/>
              </a:rPr>
              <a:t>一</a:t>
            </a:r>
            <a:r>
              <a:rPr lang="zh-CN" altLang="en-US" sz="1600" dirty="0">
                <a:sym typeface="Helvetica Neue"/>
              </a:rPr>
              <a:t>个全局配置：</a:t>
            </a:r>
            <a:r>
              <a:rPr lang="en-US" altLang="zh-CN" sz="1600" dirty="0" err="1">
                <a:sym typeface="Helvetica Neue"/>
              </a:rPr>
              <a:t>app.json</a:t>
            </a:r>
            <a:r>
              <a:rPr lang="en-US" altLang="zh-CN" sz="1600" dirty="0">
                <a:sym typeface="Helvetica Neue"/>
              </a:rPr>
              <a:t> </a:t>
            </a:r>
            <a:r>
              <a:rPr lang="en-US" altLang="zh-CN" sz="1600" dirty="0" smtClean="0">
                <a:sym typeface="Helvetica Neue"/>
              </a:rPr>
              <a:t>;</a:t>
            </a:r>
            <a:endParaRPr lang="en-US" altLang="zh-CN" sz="1600" dirty="0">
              <a:sym typeface="Helvetica Neue"/>
            </a:endParaRPr>
          </a:p>
          <a:p>
            <a:r>
              <a:rPr lang="en-US" altLang="zh-CN" sz="1600" dirty="0" smtClean="0">
                <a:sym typeface="Helvetica Neue"/>
              </a:rPr>
              <a:t>	4.	</a:t>
            </a:r>
            <a:r>
              <a:rPr lang="en-US" altLang="zh-CN" sz="1600" dirty="0" err="1" smtClean="0">
                <a:sym typeface="Helvetica Neue"/>
              </a:rPr>
              <a:t>utils</a:t>
            </a:r>
            <a:r>
              <a:rPr lang="en-US" altLang="zh-CN" sz="1600" dirty="0" smtClean="0">
                <a:sym typeface="Helvetica Neue"/>
              </a:rPr>
              <a:t>: </a:t>
            </a:r>
            <a:r>
              <a:rPr lang="zh-CN" altLang="en-US" sz="1600" dirty="0" smtClean="0">
                <a:sym typeface="Helvetica Neue"/>
              </a:rPr>
              <a:t>放</a:t>
            </a:r>
            <a:r>
              <a:rPr lang="zh-CN" altLang="en-US" sz="1600" dirty="0">
                <a:sym typeface="Helvetica Neue"/>
              </a:rPr>
              <a:t>一些公共的配置和</a:t>
            </a:r>
            <a:r>
              <a:rPr lang="zh-CN" altLang="en-US" sz="1600" dirty="0" smtClean="0">
                <a:sym typeface="Helvetica Neue"/>
              </a:rPr>
              <a:t>服务</a:t>
            </a:r>
            <a:r>
              <a:rPr lang="en-US" altLang="zh-CN" sz="1600" dirty="0" smtClean="0">
                <a:sym typeface="Helvetica Neue"/>
              </a:rPr>
              <a:t>;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en-US" altLang="zh-CN" sz="1600" dirty="0" smtClean="0"/>
              <a:t>	5.	</a:t>
            </a:r>
            <a:r>
              <a:rPr lang="en-US" altLang="zh-CN" sz="1600" dirty="0" smtClean="0">
                <a:sym typeface="Helvetica Neue"/>
              </a:rPr>
              <a:t>pages: </a:t>
            </a:r>
            <a:r>
              <a:rPr lang="zh-CN" altLang="en-US" sz="1600" dirty="0" smtClean="0">
                <a:sym typeface="Helvetica Neue"/>
              </a:rPr>
              <a:t>每个</a:t>
            </a:r>
            <a:r>
              <a:rPr lang="zh-CN" altLang="en-US" sz="1600" dirty="0">
                <a:sym typeface="Helvetica Neue"/>
              </a:rPr>
              <a:t>页面再按文件夹划分，每个页面一般对应</a:t>
            </a:r>
            <a:r>
              <a:rPr lang="en-US" altLang="zh-CN" sz="1600" dirty="0">
                <a:sym typeface="Helvetica Neue"/>
              </a:rPr>
              <a:t>4</a:t>
            </a:r>
            <a:r>
              <a:rPr lang="zh-CN" altLang="en-US" sz="1600" dirty="0">
                <a:sym typeface="Helvetica Neue"/>
              </a:rPr>
              <a:t>个文件 </a:t>
            </a:r>
            <a:endParaRPr lang="en-US" altLang="zh-CN" sz="1600" dirty="0" smtClean="0">
              <a:sym typeface="Helvetica Neue"/>
            </a:endParaRPr>
          </a:p>
          <a:p>
            <a:r>
              <a:rPr lang="en-US" altLang="zh-CN" sz="1600" dirty="0">
                <a:sym typeface="Helvetica Neue"/>
              </a:rPr>
              <a:t>	</a:t>
            </a:r>
            <a:r>
              <a:rPr lang="en-US" altLang="zh-CN" sz="1600" dirty="0" smtClean="0">
                <a:sym typeface="Helvetica Neue"/>
              </a:rPr>
              <a:t>	</a:t>
            </a:r>
            <a:r>
              <a:rPr lang="en-US" altLang="zh-CN" sz="1600" dirty="0" err="1" smtClean="0">
                <a:sym typeface="Helvetica Neue"/>
              </a:rPr>
              <a:t>wxml</a:t>
            </a:r>
            <a:r>
              <a:rPr lang="zh-CN" altLang="en-US" sz="1600" dirty="0">
                <a:sym typeface="Helvetica Neue"/>
              </a:rPr>
              <a:t>，</a:t>
            </a:r>
            <a:r>
              <a:rPr lang="en-US" altLang="zh-CN" sz="1600" dirty="0" err="1">
                <a:sym typeface="Helvetica Neue"/>
              </a:rPr>
              <a:t>wxss</a:t>
            </a:r>
            <a:r>
              <a:rPr lang="en-US" altLang="zh-CN" sz="1600" dirty="0">
                <a:sym typeface="Helvetica Neue"/>
              </a:rPr>
              <a:t> 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js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[</a:t>
            </a:r>
            <a:r>
              <a:rPr lang="en-US" altLang="zh-CN" sz="1600" dirty="0" err="1" smtClean="0"/>
              <a:t>json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wxs</a:t>
            </a:r>
            <a:r>
              <a:rPr lang="en-US" altLang="zh-CN" sz="1600" dirty="0" smtClean="0"/>
              <a:t>];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278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1084</Words>
  <Application>Microsoft Macintosh PowerPoint</Application>
  <PresentationFormat>全屏显示(16:9)</PresentationFormat>
  <Paragraphs>246</Paragraphs>
  <Slides>86</Slides>
  <Notes>85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3" baseType="lpstr">
      <vt:lpstr>Calibri</vt:lpstr>
      <vt:lpstr>Helvetica Neue</vt:lpstr>
      <vt:lpstr>Menlo</vt:lpstr>
      <vt:lpstr>Microsoft YaHei</vt:lpstr>
      <vt:lpstr>Wingdings</vt:lpstr>
      <vt:lpstr>Arial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482</cp:revision>
  <dcterms:modified xsi:type="dcterms:W3CDTF">2018-03-14T11:18:56Z</dcterms:modified>
</cp:coreProperties>
</file>